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272" r:id="rId5"/>
    <p:sldId id="281" r:id="rId6"/>
    <p:sldId id="276" r:id="rId7"/>
    <p:sldId id="277" r:id="rId8"/>
    <p:sldId id="278" r:id="rId9"/>
    <p:sldId id="256" r:id="rId10"/>
    <p:sldId id="279" r:id="rId11"/>
    <p:sldId id="257" r:id="rId12"/>
    <p:sldId id="258" r:id="rId13"/>
    <p:sldId id="259" r:id="rId14"/>
    <p:sldId id="260" r:id="rId15"/>
    <p:sldId id="261" r:id="rId16"/>
    <p:sldId id="262" r:id="rId17"/>
    <p:sldId id="280" r:id="rId18"/>
    <p:sldId id="263" r:id="rId19"/>
    <p:sldId id="265" r:id="rId20"/>
    <p:sldId id="266" r:id="rId21"/>
    <p:sldId id="264" r:id="rId22"/>
    <p:sldId id="28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6DB6"/>
    <a:srgbClr val="40A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0361" autoAdjust="0"/>
  </p:normalViewPr>
  <p:slideViewPr>
    <p:cSldViewPr snapToGrid="0">
      <p:cViewPr varScale="1">
        <p:scale>
          <a:sx n="97" d="100"/>
          <a:sy n="97" d="100"/>
        </p:scale>
        <p:origin x="9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B8FFD-175E-47F3-B753-C69EF0EC481D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5A3CE-4E08-448F-9335-58184E74A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788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ct val="115000"/>
              </a:lnSpc>
              <a:spcAft>
                <a:spcPts val="7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kern="100" dirty="0">
                <a:solidFill>
                  <a:srgbClr val="808080"/>
                </a:solidFill>
                <a:effectLst/>
                <a:latin typeface="Liberation Serif"/>
                <a:ea typeface="AR PL SungtiL GB"/>
                <a:cs typeface="OpenSymbol"/>
              </a:rPr>
              <a:t>Hold working meetings to agree priorities and allocate effort against changes,</a:t>
            </a:r>
            <a:endParaRPr lang="en-GB" sz="1800" kern="100" dirty="0">
              <a:effectLst/>
              <a:latin typeface="Liberation Serif"/>
              <a:ea typeface="AR PL SungtiL GB"/>
              <a:cs typeface="OpenSymbol"/>
            </a:endParaRPr>
          </a:p>
          <a:p>
            <a:pPr marL="342900" lvl="0" indent="-342900">
              <a:lnSpc>
                <a:spcPct val="115000"/>
              </a:lnSpc>
              <a:spcAft>
                <a:spcPts val="7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kern="100" dirty="0">
                <a:solidFill>
                  <a:srgbClr val="808080"/>
                </a:solidFill>
                <a:effectLst/>
                <a:latin typeface="Liberation Serif"/>
                <a:ea typeface="AR PL SungtiL GB"/>
                <a:cs typeface="OpenSymbol"/>
              </a:rPr>
              <a:t>Prepare materials (including drafts of changes where relevant) for discussion at SC27 WG3 meetings to facilitate reaching consensus amongst experts present regarding the implementation of changes,</a:t>
            </a:r>
            <a:endParaRPr lang="en-GB" sz="1800" kern="100" dirty="0">
              <a:effectLst/>
              <a:latin typeface="Liberation Serif"/>
              <a:ea typeface="AR PL SungtiL GB"/>
              <a:cs typeface="OpenSymbol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85A3CE-4E08-448F-9335-58184E74AB5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469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C0BC6-EE9F-0202-2777-87FA5F7356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96B54C-38D3-0357-9D61-8609A2207B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D0309-3EDE-0512-B7B5-61F6C5126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F9F-61B6-45E0-886D-BEE902C9BDF1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FD0305-420F-4A70-38AE-A8A3E2C9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F1755-D9C5-0061-08B1-1306CB02C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D218-9793-4191-9F26-48A3E86DB0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654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D2E91-6426-EBA7-A598-B110D2E98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B3A4D-97FF-B5A5-BDE9-50057A1B79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A26EF-89DD-7949-7866-74D6D2525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F9F-61B6-45E0-886D-BEE902C9BDF1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616B34-052C-A17C-3E86-6C0E9881E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E2596-88AD-C794-089E-66679668C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D218-9793-4191-9F26-48A3E86DB0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265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56CD99-E5FB-4E88-3BE2-E8B2C91EC7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7282B9-AA1C-426E-960A-C9CF354950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9C0356-2761-0C57-7B63-6F27224DA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F9F-61B6-45E0-886D-BEE902C9BDF1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B0534-5CF7-8D0B-8DD4-05CE15A6D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9FB1E-6A7C-BF21-BAE0-BF90FFFCD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D218-9793-4191-9F26-48A3E86DB0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667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847D7-664D-9DBF-82D0-8A4CEBCE7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526B2-E7EE-31C9-C73F-81766F04AC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B90AF-C571-0E0B-FAC4-ADFBE6D10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F9F-61B6-45E0-886D-BEE902C9BDF1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7F90A-A086-4C13-9B54-93E9B7904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3636E9-3C5B-5F8A-E051-3A9DE6892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D218-9793-4191-9F26-48A3E86DB0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695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5C1E4-2788-77EA-AD99-CFAA3C442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C1198B-F7BD-F5E5-D95C-3E42D58E3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6968C-57F9-39A5-DEFD-264E77EE5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F9F-61B6-45E0-886D-BEE902C9BDF1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83E82F-DE28-8488-D09C-3CC797C7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0BE57-BDC9-092E-16AD-12E733F51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D218-9793-4191-9F26-48A3E86DB0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865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B2782-A489-2070-BFE8-7AAAFDA7E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41DE3-B997-DF37-5BA7-F968293FCF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43544C-29F2-5E4F-AD60-12A9E57C7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65CD99-6CD2-5787-7B3D-69F91F9E9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F9F-61B6-45E0-886D-BEE902C9BDF1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469A1-413C-CA05-9CCB-0E9FD2F88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18293D-28BD-3AEE-3A19-F8A0E99B9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D218-9793-4191-9F26-48A3E86DB0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010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69CED-2069-EB73-55E2-91BCD421F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C9D62-335B-2504-1692-41DCD19048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DD3019-D94B-E757-2D9A-DE40D856C5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8AFCC5-D452-A4BF-F7D3-BEAEFD7AEE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B4AA59-A598-F824-B105-2E6EA1BE50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FC0B38-B0A8-E82E-3538-7794FC48B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F9F-61B6-45E0-886D-BEE902C9BDF1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63EA01-D76F-C5CC-8D8A-1CDA997F0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F8CCD1-7B3F-0C25-042B-E0964E152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D218-9793-4191-9F26-48A3E86DB0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92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130AC-9917-7C60-9E1C-7C96C611E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47E514-E863-3F6D-3D33-2D0B16EC2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F9F-61B6-45E0-886D-BEE902C9BDF1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6BBA16-9B23-EA7E-1873-6984DAC61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5F1BEE-007B-EF67-BF8B-6F8C6032C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D218-9793-4191-9F26-48A3E86DB0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370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A43153-09A0-31E8-83AE-B8A7D6484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F9F-61B6-45E0-886D-BEE902C9BDF1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FB4403-DEAA-B975-41A7-F6F9FAA68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39935A-2E4C-B414-A596-2F0510553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D218-9793-4191-9F26-48A3E86DB0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902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95260-3FCC-1F6A-A562-583690D9B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3F461-CE9D-0D1D-6F03-70062F366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458FC5-8DAE-6204-C43A-1967F84FC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64DC3-EAD8-B989-6EC1-8F5FBEDA6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F9F-61B6-45E0-886D-BEE902C9BDF1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51C400-5632-7734-C184-7A9418F4A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194B75-E3D6-7DFA-B380-56A98FA1E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D218-9793-4191-9F26-48A3E86DB0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794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8C188-9097-C83C-B113-796E54153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90FA84-3EFF-8D9D-11F9-ADF6A8026F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CC916A-A5F5-08F9-FF3B-4E10E581C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95CE98-6257-6013-5512-E4992FC8A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F9F-61B6-45E0-886D-BEE902C9BDF1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5ACE8E-7031-DD10-0AB2-1E86D800E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C3B316-40C2-C410-4BED-5D3E50556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D218-9793-4191-9F26-48A3E86DB0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8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C8F1D5-7F54-8CC3-A8D9-1CA9582AC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3A1E88-7B14-48F9-4864-57BD638AE4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11D03-A30E-DF4A-7609-B7EFEE06E9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25F9F-61B6-45E0-886D-BEE902C9BDF1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58F71-C52C-01C9-5F40-AA76B5484D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0E7AE-D556-E85D-6205-0F2D7A4BA1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4D218-9793-4191-9F26-48A3E86DB0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958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6D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C07FA4-9702-29EF-299A-65BD989B8D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2692" y="546845"/>
            <a:ext cx="9583271" cy="3431457"/>
          </a:xfrm>
        </p:spPr>
        <p:txBody>
          <a:bodyPr>
            <a:normAutofit/>
          </a:bodyPr>
          <a:lstStyle/>
          <a:p>
            <a:r>
              <a:rPr lang="en-US" altLang="ko-KR" sz="5400" b="1" dirty="0">
                <a:solidFill>
                  <a:schemeClr val="bg1"/>
                </a:solidFill>
                <a:latin typeface="+mn-lt"/>
              </a:rPr>
              <a:t>SC 27/WG 3 Security evaluation, testing and specification</a:t>
            </a:r>
            <a:br>
              <a:rPr lang="en-US" altLang="ko-KR" sz="5400" b="1" dirty="0">
                <a:solidFill>
                  <a:schemeClr val="bg1"/>
                </a:solidFill>
                <a:latin typeface="+mn-lt"/>
              </a:rPr>
            </a:br>
            <a:br>
              <a:rPr lang="en-US" altLang="ko-KR" sz="5400" b="1" dirty="0">
                <a:solidFill>
                  <a:schemeClr val="bg1"/>
                </a:solidFill>
                <a:latin typeface="+mn-lt"/>
              </a:rPr>
            </a:br>
            <a:r>
              <a:rPr lang="en-US" altLang="ko-KR" sz="5400" b="1" dirty="0">
                <a:solidFill>
                  <a:schemeClr val="bg1"/>
                </a:solidFill>
                <a:latin typeface="+mn-lt"/>
              </a:rPr>
              <a:t>A contribution to PWI 19562</a:t>
            </a:r>
            <a:endParaRPr lang="ko-KR" alt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08AC5EC-DF2E-5A8B-A082-B57BD94DCC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1860" y="4595426"/>
            <a:ext cx="9144000" cy="165576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altLang="ko-KR" b="1" dirty="0">
                <a:solidFill>
                  <a:schemeClr val="bg1"/>
                </a:solidFill>
                <a:ea typeface="+mj-ea"/>
                <a:cs typeface="+mj-cs"/>
              </a:rPr>
              <a:t>Kwangwoo Lee </a:t>
            </a:r>
          </a:p>
          <a:p>
            <a:pPr algn="l">
              <a:lnSpc>
                <a:spcPct val="100000"/>
              </a:lnSpc>
            </a:pPr>
            <a:r>
              <a:rPr lang="en-US" altLang="ko-KR" b="1" dirty="0">
                <a:solidFill>
                  <a:schemeClr val="bg1"/>
                </a:solidFill>
                <a:ea typeface="+mj-ea"/>
                <a:cs typeface="+mj-cs"/>
              </a:rPr>
              <a:t>CCUF Liaison Officer &amp; KR expert</a:t>
            </a:r>
          </a:p>
          <a:p>
            <a:pPr algn="l">
              <a:lnSpc>
                <a:spcPct val="100000"/>
              </a:lnSpc>
            </a:pPr>
            <a:r>
              <a:rPr lang="en-US" altLang="ko-KR" b="1" dirty="0">
                <a:solidFill>
                  <a:schemeClr val="bg1"/>
                </a:solidFill>
                <a:ea typeface="+mj-ea"/>
                <a:cs typeface="+mj-cs"/>
              </a:rPr>
              <a:t>April 17, 2023</a:t>
            </a:r>
            <a:endParaRPr lang="ko-KR" altLang="en-US" b="1" dirty="0">
              <a:solidFill>
                <a:schemeClr val="bg1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76729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0471C-0E09-3460-CC62-1D4596E58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CC:2022 Part 2 Comments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D180D1-C3AB-D261-FC7B-0641B665F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5. Need to add the Punctuation mark "." at the end of the 2nd sentence in 12.1.</a:t>
            </a:r>
            <a:b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change the text from "security attributes" to "security attributes.“</a:t>
            </a:r>
          </a:p>
          <a:p>
            <a:pPr marL="0" indent="0" algn="l">
              <a:buNone/>
            </a:pPr>
            <a:endParaRPr lang="en-US" b="0" i="0" dirty="0">
              <a:solidFill>
                <a:srgbClr val="24292F"/>
              </a:solidFill>
              <a:effectLst/>
              <a:latin typeface="-apple-system"/>
            </a:endParaRPr>
          </a:p>
          <a:p>
            <a:pPr marL="0" indent="0" algn="l">
              <a:buNone/>
            </a:pPr>
            <a:r>
              <a:rPr lang="en-US" dirty="0">
                <a:solidFill>
                  <a:srgbClr val="24292F"/>
                </a:solidFill>
                <a:latin typeface="-apple-system"/>
              </a:rPr>
              <a:t>6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. missing "Component relationships" after the sub-section 12.7.7</a:t>
            </a:r>
            <a:b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Adding the text "Component relationships" after the sub-section 12.7.7 line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8252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79E25-0012-84D5-3F57-FC6965320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CC:2022 Part 2 Comments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5693E-F23E-DF77-BF75-760BEEFF96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US" dirty="0">
                <a:solidFill>
                  <a:srgbClr val="24292F"/>
                </a:solidFill>
                <a:latin typeface="-apple-system"/>
              </a:rPr>
              <a:t>7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. missing "Component relationships" after the sub-section 13.9.11</a:t>
            </a:r>
            <a:b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Adding the text "Component relationships" after the sub-section 13.9.11 line</a:t>
            </a:r>
          </a:p>
          <a:p>
            <a:pPr marL="0" indent="0" algn="l">
              <a:buNone/>
            </a:pPr>
            <a:endParaRPr lang="en-US" dirty="0">
              <a:solidFill>
                <a:srgbClr val="24292F"/>
              </a:solidFill>
              <a:latin typeface="-apple-system"/>
            </a:endParaRPr>
          </a:p>
          <a:p>
            <a:pPr marL="0" indent="0" algn="l">
              <a:buNone/>
            </a:pPr>
            <a:r>
              <a:rPr lang="en-US" dirty="0">
                <a:solidFill>
                  <a:srgbClr val="24292F"/>
                </a:solidFill>
                <a:latin typeface="-apple-system"/>
              </a:rPr>
              <a:t>8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. Remove the Bold operation of the text "FPR_UNL.1 </a:t>
            </a:r>
            <a:r>
              <a:rPr lang="en-US" b="0" i="0" dirty="0" err="1">
                <a:solidFill>
                  <a:srgbClr val="24292F"/>
                </a:solidFill>
                <a:effectLst/>
                <a:latin typeface="-apple-system"/>
              </a:rPr>
              <a:t>Unlinkability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 of operations" in the sub-section "14.4.2“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Remove the bold formatting for the text "FPR_UNL.1 </a:t>
            </a:r>
            <a:r>
              <a:rPr lang="en-US" b="0" i="0" dirty="0" err="1">
                <a:solidFill>
                  <a:srgbClr val="24292F"/>
                </a:solidFill>
                <a:effectLst/>
                <a:latin typeface="-apple-system"/>
              </a:rPr>
              <a:t>Unlinkability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 of operations" from the text "FPR_UNL.1 </a:t>
            </a:r>
            <a:r>
              <a:rPr lang="en-US" b="0" i="0" dirty="0" err="1">
                <a:solidFill>
                  <a:srgbClr val="24292F"/>
                </a:solidFill>
                <a:effectLst/>
                <a:latin typeface="-apple-system"/>
              </a:rPr>
              <a:t>Unlinkability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 of operations requires that users and ~“</a:t>
            </a:r>
          </a:p>
          <a:p>
            <a:pPr marL="0" indent="0" algn="l">
              <a:buNone/>
            </a:pPr>
            <a:b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5565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44F6C-75E0-8948-26CA-76FECF025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CC:2022 Part 2 Comments (5)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4039A-5A8B-CE35-C780-B5415B8A1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endParaRPr lang="en-US" b="0" i="0" dirty="0">
              <a:solidFill>
                <a:srgbClr val="24292F"/>
              </a:solidFill>
              <a:effectLst/>
              <a:latin typeface="-apple-system"/>
            </a:endParaRPr>
          </a:p>
          <a:p>
            <a:pPr marL="0" indent="0" algn="l">
              <a:buNone/>
            </a:pPr>
            <a:r>
              <a:rPr lang="en-US" dirty="0">
                <a:solidFill>
                  <a:srgbClr val="24292F"/>
                </a:solidFill>
                <a:latin typeface="-apple-system"/>
              </a:rPr>
              <a:t>9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. Wrong operation on the text of "FPT_STM.2.1</a:t>
            </a:r>
          </a:p>
          <a:p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Need to delete the square bracket at the end of the sentence. ]] -&gt; ]</a:t>
            </a:r>
            <a:br>
              <a:rPr lang="en-US" dirty="0"/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Change the text from "The TSF shall allow the [assignment: user authorized by security policy] to [assignment: set</a:t>
            </a:r>
            <a:br>
              <a:rPr lang="en-US" dirty="0"/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the time, configure another time source]]." to "The TSF shall allow the [assignment: user authorized by security policy] to [assignment: set the time, configure another time source]."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522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16423-A140-B15D-4586-A736C9A08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CC:2022 Part 2 Comments (6)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04B39-BB43-CEAA-6BA5-4F66E8D12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24292F"/>
                </a:solidFill>
                <a:latin typeface="-apple-system"/>
              </a:rPr>
              <a:t>10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. Wrong operation on the "FPT_INI.1.3": Missing square bracket on the text. Need to add the "]" in the sentence.</a:t>
            </a:r>
          </a:p>
          <a:p>
            <a:pPr marL="0" indent="0">
              <a:buNone/>
            </a:pPr>
            <a:b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The TOE initialization function shall detect and respond to errors and failures during initialization such that the TOE [selection: is halted, successfully completes initialization with [selection: reduced functionality, signaling error state, [assignment: list of actions]].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4265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6D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C07FA4-9702-29EF-299A-65BD989B8D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6609" y="2025445"/>
            <a:ext cx="11018781" cy="4109731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>
                <a:solidFill>
                  <a:schemeClr val="bg1"/>
                </a:solidFill>
                <a:latin typeface="+mn-lt"/>
              </a:rPr>
              <a:t>Comments on ISO/IEC 15408-3:2022</a:t>
            </a:r>
            <a:br>
              <a:rPr lang="en-US" sz="4400" b="1" dirty="0">
                <a:solidFill>
                  <a:schemeClr val="bg1"/>
                </a:solidFill>
                <a:latin typeface="+mn-lt"/>
              </a:rPr>
            </a:br>
            <a:r>
              <a:rPr lang="en-US" sz="4400" b="1" dirty="0">
                <a:solidFill>
                  <a:schemeClr val="bg1"/>
                </a:solidFill>
                <a:latin typeface="+mn-lt"/>
              </a:rPr>
              <a:t>Information security, cybersecurity and privacy protection — Evaluation criteria for IT security — Part 3: Security assurance components</a:t>
            </a:r>
            <a:br>
              <a:rPr lang="en-US" sz="4400" b="1" dirty="0">
                <a:solidFill>
                  <a:schemeClr val="bg1"/>
                </a:solidFill>
                <a:latin typeface="+mn-lt"/>
              </a:rPr>
            </a:br>
            <a:br>
              <a:rPr lang="en-US" altLang="ko-KR" sz="4400" b="1" dirty="0">
                <a:solidFill>
                  <a:schemeClr val="bg1"/>
                </a:solidFill>
                <a:latin typeface="+mn-lt"/>
              </a:rPr>
            </a:br>
            <a:r>
              <a:rPr lang="en-US" altLang="ko-KR" sz="2200" b="1" dirty="0">
                <a:solidFill>
                  <a:schemeClr val="bg1"/>
                </a:solidFill>
                <a:latin typeface="+mn-lt"/>
              </a:rPr>
              <a:t>(Note that the comments has been made based on the text of Common Criteria for Information Technology Security Evaluation – Part 3: Security assurance components, November 2022, CC:2022 Revision 1, CCMB-2022-11-003)</a:t>
            </a:r>
            <a:endParaRPr lang="en-US" altLang="ko-KR" sz="44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2084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78463-72ED-6919-1EED-9D15A5D3C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CC:2022 Part 3 Comments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B5AB0-A1B5-8A83-4690-9A4DE155D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Missing punctuation mark (period) at the end of the sentence of ASE_REQ.1.12C</a:t>
            </a:r>
          </a:p>
          <a:p>
            <a:pPr lvl="1"/>
            <a:r>
              <a:rPr lang="en-US" dirty="0"/>
              <a:t>the extension of the sets of SARs -&gt; the extension of the sets of SARs.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277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A9217-02EF-9AC1-D914-9E84C5578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CC:2022 Part 3 Comments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0133F-E85A-F39C-FBBF-6C99661D3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66987" cy="4351338"/>
          </a:xfrm>
        </p:spPr>
        <p:txBody>
          <a:bodyPr>
            <a:normAutofit fontScale="70000" lnSpcReduction="20000"/>
          </a:bodyPr>
          <a:lstStyle/>
          <a:p>
            <a:r>
              <a:rPr lang="en-GB" sz="4000" dirty="0"/>
              <a:t>Need to double check whether the bold and italic are correctly used in Chapter 10.</a:t>
            </a:r>
          </a:p>
          <a:p>
            <a:endParaRPr lang="en-GB" dirty="0"/>
          </a:p>
          <a:p>
            <a:r>
              <a:rPr lang="en-GB" dirty="0"/>
              <a:t>10.1 page 69 Semiformal presentation (Italic) -&gt; remove Italic font</a:t>
            </a:r>
          </a:p>
          <a:p>
            <a:r>
              <a:rPr lang="en-GB" dirty="0"/>
              <a:t>10.1 page 39 multi-assurance evaluation / sub-TSF of /  sub-TSF (Bold) -&gt; remove Bold font</a:t>
            </a:r>
          </a:p>
          <a:p>
            <a:r>
              <a:rPr lang="en-GB" dirty="0"/>
              <a:t>10.2.3 page 70 multi-assurance evaluation / sub-TSF (Bold) -&gt; remove Bold font</a:t>
            </a:r>
          </a:p>
          <a:p>
            <a:r>
              <a:rPr lang="en-GB" dirty="0"/>
              <a:t>10.3.1 Objectives page 71 It does not describe how  (italic) --&gt; remove Italic font</a:t>
            </a:r>
          </a:p>
          <a:p>
            <a:r>
              <a:rPr lang="en-GB" dirty="0"/>
              <a:t>10.3.3.1 General page 72 SFR-enforcing / SFR-supporting / SFR non-interfering  (italic) --&gt; remove Italic font</a:t>
            </a:r>
          </a:p>
          <a:p>
            <a:r>
              <a:rPr lang="en-GB" dirty="0"/>
              <a:t>10.3.3.2 Detail about the interfaces : purpose / method of use / Parameters (italic) --&gt; remove Italic font</a:t>
            </a:r>
          </a:p>
          <a:p>
            <a:r>
              <a:rPr lang="en-GB" dirty="0"/>
              <a:t>10.5.4 ADV_INT.1 Well-structured subset of TSF internals  Page 83  </a:t>
            </a:r>
            <a:r>
              <a:rPr lang="en-GB" dirty="0" err="1"/>
              <a:t>encrypt.c</a:t>
            </a:r>
            <a:r>
              <a:rPr lang="en-GB" dirty="0"/>
              <a:t> and </a:t>
            </a:r>
            <a:r>
              <a:rPr lang="en-GB" dirty="0" err="1"/>
              <a:t>decrypt.c</a:t>
            </a:r>
            <a:r>
              <a:rPr lang="en-GB" dirty="0"/>
              <a:t> files  (remove italic "file")</a:t>
            </a:r>
          </a:p>
          <a:p>
            <a:r>
              <a:rPr lang="en-GB" dirty="0"/>
              <a:t>10.5.6 ADV_INT.3 Minimally complex internals Page 85 Make it Bold type "Developer action elements"</a:t>
            </a:r>
          </a:p>
        </p:txBody>
      </p:sp>
    </p:spTree>
    <p:extLst>
      <p:ext uri="{BB962C8B-B14F-4D97-AF65-F5344CB8AC3E}">
        <p14:creationId xmlns:p14="http://schemas.microsoft.com/office/powerpoint/2010/main" val="12956286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AD145-51A8-2693-0E9A-F179F93B0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CC:2022 Part 3 Comments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4E825-9B59-CF66-4792-FE4E4113E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/>
              <a:t>12.2.6, 12.2.7</a:t>
            </a:r>
            <a:r>
              <a:rPr lang="en-GB" altLang="ko-KR" dirty="0"/>
              <a:t>, </a:t>
            </a:r>
            <a:r>
              <a:rPr lang="en-US" altLang="ko-KR" dirty="0"/>
              <a:t>12.2.8</a:t>
            </a:r>
            <a:r>
              <a:rPr lang="ko-KR" altLang="en-US" dirty="0"/>
              <a:t> </a:t>
            </a:r>
            <a:r>
              <a:rPr lang="en-GB" altLang="ko-KR" dirty="0"/>
              <a:t>provides the unnecessary duplicated text “</a:t>
            </a:r>
            <a:r>
              <a:rPr lang="en-GB" dirty="0"/>
              <a:t>A life-cycle model encompasses … ALC_LCD.1 Developer defined life-cycle processes. Remove the “ALC_LCD.1 Developer defined life-cycle processes” at the end of the sentence and consider to remove the duplicated text “A life-cycle model encompasses~ </a:t>
            </a:r>
            <a:r>
              <a:rPr lang="en-US" dirty="0"/>
              <a:t>one standard defining both aspects” in multiple components</a:t>
            </a:r>
            <a:endParaRPr lang="en-GB" dirty="0"/>
          </a:p>
          <a:p>
            <a:endParaRPr lang="en-US" altLang="ko-KR" dirty="0"/>
          </a:p>
          <a:p>
            <a:r>
              <a:rPr lang="en-US" dirty="0"/>
              <a:t>Missing punctuation mark (period) at the end of the sentence of </a:t>
            </a:r>
            <a:r>
              <a:rPr lang="en-US" altLang="ko-KR" dirty="0"/>
              <a:t>12.9.3 Application notes </a:t>
            </a:r>
          </a:p>
          <a:p>
            <a:pPr lvl="1"/>
            <a:r>
              <a:rPr lang="en-GB" dirty="0"/>
              <a:t>page 134, "by the TOE developer or by third party developers" -&gt; "by the TOE developer or by third party developers."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2827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19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7EEC3A7-7106-1F1D-2AFF-5DC4ECBDC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104" y="2767106"/>
            <a:ext cx="3450980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CCUF ISO Project </a:t>
            </a:r>
            <a:br>
              <a:rPr lang="en-US" sz="25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2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CfC</a:t>
            </a:r>
            <a:r>
              <a:rPr lang="en-US" sz="2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for CC:2022/CEM:2022)</a:t>
            </a:r>
            <a:endParaRPr lang="en-US" sz="25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9DB566-2949-902C-95BC-BDC7FBED9A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240" b="9090"/>
          <a:stretch/>
        </p:blipFill>
        <p:spPr>
          <a:xfrm>
            <a:off x="4502428" y="855904"/>
            <a:ext cx="7225748" cy="514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834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6D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C07FA4-9702-29EF-299A-65BD989B8D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5099" y="2507226"/>
            <a:ext cx="11018781" cy="1691149"/>
          </a:xfrm>
        </p:spPr>
        <p:txBody>
          <a:bodyPr>
            <a:norm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089081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83659-C39F-08E7-2731-F2AEFB168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498C6B-3E85-BEBB-B5C5-38CDFE4CD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8817"/>
            <a:ext cx="11022106" cy="4351338"/>
          </a:xfrm>
        </p:spPr>
        <p:txBody>
          <a:bodyPr>
            <a:normAutofit/>
          </a:bodyPr>
          <a:lstStyle/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CCDB announced </a:t>
            </a:r>
            <a:r>
              <a:rPr lang="en-US" dirty="0">
                <a:solidFill>
                  <a:srgbClr val="374151"/>
                </a:solidFill>
                <a:latin typeface="Söhne"/>
              </a:rPr>
              <a:t>the “</a:t>
            </a:r>
            <a:r>
              <a:rPr lang="en-US" i="1" dirty="0">
                <a:solidFill>
                  <a:srgbClr val="374151"/>
                </a:solidFill>
                <a:latin typeface="Söhne"/>
              </a:rPr>
              <a:t>CC:2022 Release 1</a:t>
            </a:r>
            <a:r>
              <a:rPr lang="en-US" dirty="0">
                <a:solidFill>
                  <a:srgbClr val="374151"/>
                </a:solidFill>
                <a:latin typeface="Söhne"/>
              </a:rPr>
              <a:t>” and “</a:t>
            </a:r>
            <a:r>
              <a:rPr lang="en-US" i="1" dirty="0">
                <a:solidFill>
                  <a:srgbClr val="374151"/>
                </a:solidFill>
                <a:latin typeface="Söhne"/>
              </a:rPr>
              <a:t>Transition Policy to CC:2022 and CEM:2022</a:t>
            </a:r>
            <a:r>
              <a:rPr lang="en-US" dirty="0">
                <a:solidFill>
                  <a:srgbClr val="374151"/>
                </a:solidFill>
                <a:latin typeface="Söhne"/>
              </a:rPr>
              <a:t>” 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in November 2022, which requires appropriate updates to most of the collaborative Protection Profiles (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cPPs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) written based on CC3.1R5 to align with the Transition policy under CCRA.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DEC990-C0F0-DABB-A111-CBAA2FF9E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427" y="3303639"/>
            <a:ext cx="7565613" cy="31892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7AA3FB-D6FD-E29C-7CAA-5E889E7B6AE7}"/>
              </a:ext>
            </a:extLst>
          </p:cNvPr>
          <p:cNvSpPr txBox="1"/>
          <p:nvPr/>
        </p:nvSpPr>
        <p:spPr>
          <a:xfrm>
            <a:off x="7763435" y="6550223"/>
            <a:ext cx="4585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400" dirty="0">
                <a:solidFill>
                  <a:srgbClr val="374151"/>
                </a:solidFill>
                <a:latin typeface="Söhne"/>
              </a:rPr>
              <a:t>Sources: https://www.commoncriteriaportal.org/cc/</a:t>
            </a:r>
          </a:p>
        </p:txBody>
      </p:sp>
    </p:spTree>
    <p:extLst>
      <p:ext uri="{BB962C8B-B14F-4D97-AF65-F5344CB8AC3E}">
        <p14:creationId xmlns:p14="http://schemas.microsoft.com/office/powerpoint/2010/main" val="2617621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44E59-AA4C-BEAC-D454-5467AAFAE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</a:t>
            </a:r>
            <a:r>
              <a:rPr lang="en-GB" dirty="0" err="1"/>
              <a:t>iTC</a:t>
            </a:r>
            <a:r>
              <a:rPr lang="en-GB" dirty="0"/>
              <a:t>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37DD39-309E-4644-1F9C-E85565D29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5961"/>
            <a:ext cx="10515600" cy="4351338"/>
          </a:xfrm>
        </p:spPr>
        <p:txBody>
          <a:bodyPr>
            <a:normAutofit/>
          </a:bodyPr>
          <a:lstStyle/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Currently, many international Technical Communities (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iTCs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) have developed their collaborative Protection Profile (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cPP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) using the </a:t>
            </a:r>
            <a:r>
              <a:rPr lang="en-US" dirty="0" err="1">
                <a:solidFill>
                  <a:srgbClr val="374151"/>
                </a:solidFill>
                <a:latin typeface="Söhne"/>
              </a:rPr>
              <a:t>A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sciiDoc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format (*.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adoc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). </a:t>
            </a:r>
          </a:p>
          <a:p>
            <a:pPr lvl="1"/>
            <a:r>
              <a:rPr lang="en-GB" sz="2800" dirty="0">
                <a:solidFill>
                  <a:srgbClr val="374151"/>
                </a:solidFill>
                <a:latin typeface="Söhne"/>
              </a:rPr>
              <a:t>Application Software </a:t>
            </a:r>
            <a:r>
              <a:rPr lang="en-GB" sz="2800" dirty="0" err="1">
                <a:solidFill>
                  <a:srgbClr val="374151"/>
                </a:solidFill>
                <a:latin typeface="Söhne"/>
              </a:rPr>
              <a:t>iTC</a:t>
            </a:r>
            <a:endParaRPr lang="en-GB" sz="2800" dirty="0">
              <a:solidFill>
                <a:srgbClr val="374151"/>
              </a:solidFill>
              <a:latin typeface="Söhne"/>
            </a:endParaRPr>
          </a:p>
          <a:p>
            <a:pPr lvl="1"/>
            <a:r>
              <a:rPr lang="en-GB" sz="2800" dirty="0">
                <a:solidFill>
                  <a:srgbClr val="374151"/>
                </a:solidFill>
                <a:latin typeface="Söhne"/>
              </a:rPr>
              <a:t>Biometrics Security </a:t>
            </a:r>
            <a:r>
              <a:rPr lang="en-GB" sz="2800" dirty="0" err="1">
                <a:solidFill>
                  <a:srgbClr val="374151"/>
                </a:solidFill>
                <a:latin typeface="Söhne"/>
              </a:rPr>
              <a:t>iTC</a:t>
            </a:r>
            <a:endParaRPr lang="en-GB" sz="2800" dirty="0">
              <a:solidFill>
                <a:srgbClr val="374151"/>
              </a:solidFill>
              <a:latin typeface="Söhne"/>
            </a:endParaRPr>
          </a:p>
          <a:p>
            <a:pPr lvl="1"/>
            <a:r>
              <a:rPr lang="en-GB" sz="2800" dirty="0">
                <a:solidFill>
                  <a:srgbClr val="374151"/>
                </a:solidFill>
                <a:latin typeface="Söhne"/>
              </a:rPr>
              <a:t>Database Management Systems </a:t>
            </a:r>
            <a:r>
              <a:rPr lang="en-GB" sz="2800" dirty="0" err="1">
                <a:solidFill>
                  <a:srgbClr val="374151"/>
                </a:solidFill>
                <a:latin typeface="Söhne"/>
              </a:rPr>
              <a:t>iTC</a:t>
            </a:r>
            <a:endParaRPr lang="en-GB" sz="2800" dirty="0">
              <a:solidFill>
                <a:srgbClr val="374151"/>
              </a:solidFill>
              <a:latin typeface="Söhne"/>
            </a:endParaRPr>
          </a:p>
          <a:p>
            <a:pPr lvl="1"/>
            <a:r>
              <a:rPr lang="en-GB" sz="2800" dirty="0">
                <a:solidFill>
                  <a:srgbClr val="374151"/>
                </a:solidFill>
                <a:latin typeface="Söhne"/>
              </a:rPr>
              <a:t>Dedicated Security Components </a:t>
            </a:r>
            <a:r>
              <a:rPr lang="en-GB" sz="2800" dirty="0" err="1">
                <a:solidFill>
                  <a:srgbClr val="374151"/>
                </a:solidFill>
                <a:latin typeface="Söhne"/>
              </a:rPr>
              <a:t>iTC</a:t>
            </a:r>
            <a:endParaRPr lang="en-GB" sz="2800" dirty="0">
              <a:solidFill>
                <a:srgbClr val="374151"/>
              </a:solidFill>
              <a:latin typeface="Söhne"/>
            </a:endParaRPr>
          </a:p>
          <a:p>
            <a:pPr lvl="1"/>
            <a:r>
              <a:rPr lang="en-GB" sz="2800" dirty="0">
                <a:solidFill>
                  <a:srgbClr val="374151"/>
                </a:solidFill>
                <a:latin typeface="Söhne"/>
              </a:rPr>
              <a:t>Hardcopy Devices </a:t>
            </a:r>
            <a:r>
              <a:rPr lang="en-GB" sz="2800" dirty="0" err="1">
                <a:solidFill>
                  <a:srgbClr val="374151"/>
                </a:solidFill>
                <a:latin typeface="Söhne"/>
              </a:rPr>
              <a:t>iTC</a:t>
            </a:r>
            <a:endParaRPr lang="en-GB" sz="2800" dirty="0">
              <a:solidFill>
                <a:srgbClr val="374151"/>
              </a:solidFill>
              <a:latin typeface="Söhne"/>
            </a:endParaRPr>
          </a:p>
          <a:p>
            <a:pPr lvl="1"/>
            <a:r>
              <a:rPr lang="en-GB" sz="2800" dirty="0">
                <a:solidFill>
                  <a:srgbClr val="374151"/>
                </a:solidFill>
                <a:latin typeface="Söhne"/>
              </a:rPr>
              <a:t>Network Devices </a:t>
            </a:r>
            <a:r>
              <a:rPr lang="en-GB" sz="2800" dirty="0" err="1">
                <a:solidFill>
                  <a:srgbClr val="374151"/>
                </a:solidFill>
                <a:latin typeface="Söhne"/>
              </a:rPr>
              <a:t>iTC</a:t>
            </a:r>
            <a:endParaRPr lang="en-GB" sz="2800" dirty="0">
              <a:solidFill>
                <a:srgbClr val="374151"/>
              </a:solidFill>
              <a:latin typeface="Söhne"/>
            </a:endParaRPr>
          </a:p>
          <a:p>
            <a:pPr lvl="1"/>
            <a:endParaRPr lang="en-US" b="0" i="0" dirty="0">
              <a:solidFill>
                <a:srgbClr val="374151"/>
              </a:solidFill>
              <a:effectLst/>
              <a:latin typeface="Söhne"/>
            </a:endParaRPr>
          </a:p>
          <a:p>
            <a:endParaRPr lang="en-GB" b="1" i="0" dirty="0">
              <a:solidFill>
                <a:srgbClr val="0B0017"/>
              </a:solidFill>
              <a:effectLst/>
              <a:latin typeface="tahoma" panose="020B0604030504040204" pitchFamily="34" charset="0"/>
            </a:endParaRPr>
          </a:p>
          <a:p>
            <a:endParaRPr lang="en-GB" b="1" dirty="0">
              <a:solidFill>
                <a:srgbClr val="0B0017"/>
              </a:solidFill>
              <a:latin typeface="tahoma" panose="020B0604030504040204" pitchFamily="34" charset="0"/>
            </a:endParaRPr>
          </a:p>
          <a:p>
            <a:endParaRPr lang="en-GB" b="1" i="0" dirty="0">
              <a:solidFill>
                <a:srgbClr val="0B0017"/>
              </a:solidFill>
              <a:effectLst/>
              <a:latin typeface="tahoma" panose="020B0604030504040204" pitchFamily="34" charset="0"/>
            </a:endParaRPr>
          </a:p>
          <a:p>
            <a:endParaRPr lang="en-GB" dirty="0"/>
          </a:p>
        </p:txBody>
      </p:sp>
      <p:pic>
        <p:nvPicPr>
          <p:cNvPr id="2050" name="Picture 2" descr="CCUF Logo">
            <a:extLst>
              <a:ext uri="{FF2B5EF4-FFF2-40B4-BE49-F238E27FC236}">
                <a16:creationId xmlns:a16="http://schemas.microsoft.com/office/drawing/2014/main" id="{1A8CA2C4-F523-6D84-6AD7-12778C40A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349" y="230188"/>
            <a:ext cx="1335958" cy="133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627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E8577-C6F6-0E7F-55D6-D2067C2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BC050-D2E6-F1C7-BDA1-21E66F260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In light of the publication of all parts of ISO/IEC 15408:2022 and 18045:2022 Edition (and corresponding releases of CC:2022 and CEM:2022), I have prepared the initial conversion of the current edition from “PDF format file” to “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Asciidoc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format file”. </a:t>
            </a:r>
          </a:p>
          <a:p>
            <a:endParaRPr lang="en-US" dirty="0">
              <a:solidFill>
                <a:srgbClr val="374151"/>
              </a:solidFill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During this effort, some editorial issues were </a:t>
            </a:r>
            <a:r>
              <a:rPr lang="en-US" dirty="0">
                <a:solidFill>
                  <a:srgbClr val="374151"/>
                </a:solidFill>
                <a:latin typeface="Söhne"/>
              </a:rPr>
              <a:t>identified. </a:t>
            </a:r>
            <a:r>
              <a:rPr lang="en-US" altLang="en-US" dirty="0">
                <a:solidFill>
                  <a:srgbClr val="374151"/>
                </a:solidFill>
                <a:latin typeface="Söhne"/>
              </a:rPr>
              <a:t>Note that the </a:t>
            </a:r>
            <a:r>
              <a:rPr lang="en-US" altLang="en-US" dirty="0" err="1">
                <a:solidFill>
                  <a:srgbClr val="374151"/>
                </a:solidFill>
                <a:latin typeface="Söhne"/>
              </a:rPr>
              <a:t>Asciidoc</a:t>
            </a:r>
            <a:r>
              <a:rPr lang="en-US" altLang="en-US" dirty="0">
                <a:solidFill>
                  <a:srgbClr val="374151"/>
                </a:solidFill>
                <a:latin typeface="Söhne"/>
              </a:rPr>
              <a:t> conversion project has not been publicly published yet in order to minimize turmoil for CC users.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dirty="0">
              <a:solidFill>
                <a:srgbClr val="374151"/>
              </a:solidFill>
              <a:latin typeface="Söhne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4437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0F946-B8D1-1136-9AD5-94392D1B6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Deliverables / 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3967B2-062A-E22D-0AC7-5ED568A1B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 suggest discussing these findings (attached slides) in the PWI 19562 editing meeting to determine the next steps for improving the text of CC:2022 and CEM:2022 while maintaining consistency with ISO/IEC 15408:2022 and ISO/IEC 18045:2022.</a:t>
            </a:r>
          </a:p>
          <a:p>
            <a:pPr lvl="1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10 editorial comment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Furthermore, CCUF Liaison Officer, Kwangwoo Lee, has circulated PWI 19562 and requested contributions and comments from CCUF ISO project members. As a result, CCUF experts have provided several comments based on CC:2022 and CEM:2022. </a:t>
            </a:r>
          </a:p>
          <a:p>
            <a:pPr lvl="1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3 editorial comments / 29 technical comments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These expert contributions can be addressed in the future revision of the standard and can be helpful to SC 27/WG 3.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0166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lose up of pages of an open book in a bright studio">
            <a:extLst>
              <a:ext uri="{FF2B5EF4-FFF2-40B4-BE49-F238E27FC236}">
                <a16:creationId xmlns:a16="http://schemas.microsoft.com/office/drawing/2014/main" id="{2EDDE3FC-3939-C55A-7FEE-6FA8B455E7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4" r="2369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B9CD0E-131F-1413-94E3-395C84D0E3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CC:2022 Part2/Part3 Comments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56F5F-650F-517B-BE14-859C8FBB3C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7922" y="743803"/>
            <a:ext cx="2808844" cy="138239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1600" dirty="0">
                <a:solidFill>
                  <a:srgbClr val="FFFFFF"/>
                </a:solidFill>
              </a:rPr>
              <a:t>HP Printing Korea</a:t>
            </a:r>
          </a:p>
          <a:p>
            <a:pPr algn="r"/>
            <a:r>
              <a:rPr lang="en-US" sz="1600" dirty="0">
                <a:solidFill>
                  <a:srgbClr val="FFFFFF"/>
                </a:solidFill>
              </a:rPr>
              <a:t>Security Architect</a:t>
            </a:r>
          </a:p>
          <a:p>
            <a:pPr algn="r"/>
            <a:r>
              <a:rPr lang="en-US" sz="1600" dirty="0">
                <a:solidFill>
                  <a:srgbClr val="FFFFFF"/>
                </a:solidFill>
              </a:rPr>
              <a:t>Kwangwoo Lee (KR Expert)</a:t>
            </a:r>
          </a:p>
          <a:p>
            <a:pPr algn="r"/>
            <a:r>
              <a:rPr lang="en-US" sz="1600" dirty="0">
                <a:solidFill>
                  <a:srgbClr val="FFFFFF"/>
                </a:solidFill>
              </a:rPr>
              <a:t>Date : 2023-02-22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78B96CB-22DD-BCD4-1C7E-BFF7EF2C4ADC}"/>
              </a:ext>
            </a:extLst>
          </p:cNvPr>
          <p:cNvSpPr/>
          <p:nvPr/>
        </p:nvSpPr>
        <p:spPr>
          <a:xfrm>
            <a:off x="4332046" y="3372434"/>
            <a:ext cx="7671747" cy="3290601"/>
          </a:xfrm>
          <a:prstGeom prst="roundRect">
            <a:avLst>
              <a:gd name="adj" fmla="val 5200"/>
            </a:avLst>
          </a:prstGeom>
          <a:solidFill>
            <a:schemeClr val="tx2">
              <a:lumMod val="5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</a:rPr>
              <a:t>This material prepared to facilitate reaching consensus amongst experts present regarding the implementation of changes under SC 27 WG 3 as a contribution to “ISO/IEC PWI 19562: Investigation of the feasibility and implementation of changes to ISO/IEC 15408 and ISO/IEC 18045”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435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6D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C07FA4-9702-29EF-299A-65BD989B8D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6609" y="2025445"/>
            <a:ext cx="11018781" cy="4109731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>
                <a:solidFill>
                  <a:schemeClr val="bg1"/>
                </a:solidFill>
                <a:latin typeface="+mn-lt"/>
              </a:rPr>
              <a:t>Comments on ISO/IEC 15408-2:2022</a:t>
            </a:r>
            <a:br>
              <a:rPr lang="en-US" sz="4400" b="1" dirty="0">
                <a:solidFill>
                  <a:schemeClr val="bg1"/>
                </a:solidFill>
                <a:latin typeface="+mn-lt"/>
              </a:rPr>
            </a:br>
            <a:r>
              <a:rPr lang="en-US" sz="4400" b="1" dirty="0">
                <a:solidFill>
                  <a:schemeClr val="bg1"/>
                </a:solidFill>
                <a:latin typeface="+mn-lt"/>
              </a:rPr>
              <a:t>Information security, cybersecurity and privacy protection — Evaluation criteria for IT security — Part 2: Security functional components</a:t>
            </a:r>
            <a:br>
              <a:rPr lang="en-US" sz="4400" b="1" dirty="0">
                <a:solidFill>
                  <a:schemeClr val="bg1"/>
                </a:solidFill>
                <a:latin typeface="+mn-lt"/>
              </a:rPr>
            </a:br>
            <a:br>
              <a:rPr lang="en-US" altLang="ko-KR" sz="4400" b="1" dirty="0">
                <a:solidFill>
                  <a:schemeClr val="bg1"/>
                </a:solidFill>
                <a:latin typeface="+mn-lt"/>
              </a:rPr>
            </a:br>
            <a:r>
              <a:rPr lang="en-US" altLang="ko-KR" sz="2200" b="1" dirty="0">
                <a:solidFill>
                  <a:schemeClr val="bg1"/>
                </a:solidFill>
                <a:latin typeface="+mn-lt"/>
              </a:rPr>
              <a:t>(Note that the comments has been made based on the text of Common Criteria for Information Technology Security Evaluation – Part 2: Security functional components, November 2022, CC:2022 Revision 1, CCMB-2022-11-002)</a:t>
            </a:r>
            <a:endParaRPr lang="en-US" altLang="ko-KR" sz="44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58879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026B1-53E0-8175-E9C6-763142BA1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CC:2022 Part 2 Comments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857AE6-B5D6-515F-3FEF-E767FA4EF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1. missing "Component relationships" after the sub-section 8.5.10</a:t>
            </a:r>
            <a:b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Adding the text "Component relationships" after the sub-section 8.5.10 line</a:t>
            </a:r>
          </a:p>
          <a:p>
            <a:pPr marL="0" indent="0" algn="l">
              <a:buNone/>
            </a:pPr>
            <a:endParaRPr lang="en-US" b="0" i="0" dirty="0">
              <a:solidFill>
                <a:srgbClr val="24292F"/>
              </a:solidFill>
              <a:effectLst/>
              <a:latin typeface="-apple-system"/>
            </a:endParaRPr>
          </a:p>
          <a:p>
            <a:pPr marL="0" indent="0" algn="l">
              <a:buNone/>
            </a:pP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2. FAU_SEL.1.1 =&gt; Missing "Italic" operations at below two lines of sentences.</a:t>
            </a:r>
            <a:b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a) [selection: </a:t>
            </a:r>
            <a:r>
              <a:rPr lang="en-US" b="0" i="1" dirty="0">
                <a:solidFill>
                  <a:srgbClr val="24292F"/>
                </a:solidFill>
                <a:effectLst/>
                <a:latin typeface="-apple-system"/>
              </a:rPr>
              <a:t>object identity, user identity, subject identity, host identity, event type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]</a:t>
            </a:r>
            <a:b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b) [assignment: </a:t>
            </a:r>
            <a:r>
              <a:rPr lang="en-US" b="0" i="1" dirty="0">
                <a:solidFill>
                  <a:srgbClr val="24292F"/>
                </a:solidFill>
                <a:effectLst/>
                <a:latin typeface="-apple-system"/>
              </a:rPr>
              <a:t>list of additional attributes that audit selectivity is based upon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483638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1FD60-3FB2-E390-BE6E-53B10C1A6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CC:2022 Part 2 Comments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17F13E-3253-042B-BFAD-EA5E2BADF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GB" b="0" i="0" dirty="0">
                <a:solidFill>
                  <a:srgbClr val="24292F"/>
                </a:solidFill>
                <a:effectLst/>
                <a:latin typeface="-apple-system"/>
              </a:rPr>
              <a:t>3. Missing Semi-colon in sub-section 11.1 &gt; b)</a:t>
            </a:r>
            <a:br>
              <a:rPr lang="en-GB" b="0" i="0" dirty="0">
                <a:solidFill>
                  <a:srgbClr val="24292F"/>
                </a:solidFill>
                <a:effectLst/>
                <a:latin typeface="-apple-system"/>
              </a:rPr>
            </a:br>
            <a:r>
              <a:rPr lang="en-GB" b="0" i="0" dirty="0">
                <a:solidFill>
                  <a:srgbClr val="24292F"/>
                </a:solidFill>
                <a:effectLst/>
                <a:latin typeface="-apple-system"/>
              </a:rPr>
              <a:t>Change the text from "— Information Retention Control (FDP_IRC)" to "— Information Retention Control (FDP_IRC);“</a:t>
            </a:r>
          </a:p>
          <a:p>
            <a:pPr marL="0" indent="0" algn="l">
              <a:buNone/>
            </a:pPr>
            <a:endParaRPr lang="en-GB" b="0" i="0" dirty="0">
              <a:solidFill>
                <a:srgbClr val="24292F"/>
              </a:solidFill>
              <a:effectLst/>
              <a:latin typeface="-apple-system"/>
            </a:endParaRPr>
          </a:p>
          <a:p>
            <a:pPr marL="0" indent="0" algn="l">
              <a:buNone/>
            </a:pPr>
            <a:r>
              <a:rPr lang="en-GB" b="0" i="0" dirty="0">
                <a:solidFill>
                  <a:srgbClr val="24292F"/>
                </a:solidFill>
                <a:effectLst/>
                <a:latin typeface="-apple-system"/>
              </a:rPr>
              <a:t>4. Wrong Punctuation in the first paragraph of sub-section 11.6.1</a:t>
            </a:r>
            <a:br>
              <a:rPr lang="en-GB" b="0" i="0" dirty="0">
                <a:solidFill>
                  <a:srgbClr val="24292F"/>
                </a:solidFill>
                <a:effectLst/>
                <a:latin typeface="-apple-system"/>
              </a:rPr>
            </a:br>
            <a:r>
              <a:rPr lang="en-GB" b="0" i="0" dirty="0">
                <a:solidFill>
                  <a:srgbClr val="24292F"/>
                </a:solidFill>
                <a:effectLst/>
                <a:latin typeface="-apple-system"/>
              </a:rPr>
              <a:t>Change the text from “information flow control SFP.” to “information flow control SFP”.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783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de14f4b-b09d-4de1-befe-46dfefa0b80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806776082F7C409DCF4E94DB5AEA0F" ma:contentTypeVersion="16" ma:contentTypeDescription="Create a new document." ma:contentTypeScope="" ma:versionID="e0eac7c30fa2ee9bf2b3324c491b8b19">
  <xsd:schema xmlns:xsd="http://www.w3.org/2001/XMLSchema" xmlns:xs="http://www.w3.org/2001/XMLSchema" xmlns:p="http://schemas.microsoft.com/office/2006/metadata/properties" xmlns:ns3="9de14f4b-b09d-4de1-befe-46dfefa0b80a" xmlns:ns4="1a354ee9-1c29-4718-974a-fd21a6241db4" targetNamespace="http://schemas.microsoft.com/office/2006/metadata/properties" ma:root="true" ma:fieldsID="97420fab8aa7c72bdb6bf63e0a0d0b93" ns3:_="" ns4:_="">
    <xsd:import namespace="9de14f4b-b09d-4de1-befe-46dfefa0b80a"/>
    <xsd:import namespace="1a354ee9-1c29-4718-974a-fd21a6241d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SearchPropertie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e14f4b-b09d-4de1-befe-46dfefa0b8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354ee9-1c29-4718-974a-fd21a6241db4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A4F41F-A1A3-48A5-B02E-0B8B0EB085E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CD0D56-579C-485F-9350-27EEBFCCF32D}">
  <ds:schemaRefs>
    <ds:schemaRef ds:uri="http://schemas.microsoft.com/office/2006/metadata/properties"/>
    <ds:schemaRef ds:uri="http://www.w3.org/2000/xmlns/"/>
    <ds:schemaRef ds:uri="9de14f4b-b09d-4de1-befe-46dfefa0b80a"/>
    <ds:schemaRef ds:uri="http://www.w3.org/2001/XMLSchema-instance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87C8854-4A4E-4876-8D9E-412039050DB2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9de14f4b-b09d-4de1-befe-46dfefa0b80a"/>
    <ds:schemaRef ds:uri="1a354ee9-1c29-4718-974a-fd21a6241db4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1458</Words>
  <Application>Microsoft Office PowerPoint</Application>
  <PresentationFormat>Widescreen</PresentationFormat>
  <Paragraphs>85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-apple-system</vt:lpstr>
      <vt:lpstr>Liberation Serif</vt:lpstr>
      <vt:lpstr>Söhne</vt:lpstr>
      <vt:lpstr>Arial</vt:lpstr>
      <vt:lpstr>Calibri</vt:lpstr>
      <vt:lpstr>Calibri Light</vt:lpstr>
      <vt:lpstr>Symbol</vt:lpstr>
      <vt:lpstr>tahoma</vt:lpstr>
      <vt:lpstr>Office Theme</vt:lpstr>
      <vt:lpstr>SC 27/WG 3 Security evaluation, testing and specification  A contribution to PWI 19562</vt:lpstr>
      <vt:lpstr>Motivation</vt:lpstr>
      <vt:lpstr>Current iTC Status</vt:lpstr>
      <vt:lpstr>Activities</vt:lpstr>
      <vt:lpstr>Deliverables / Contributions</vt:lpstr>
      <vt:lpstr>CC:2022 Part2/Part3 Comments</vt:lpstr>
      <vt:lpstr>Comments on ISO/IEC 15408-2:2022 Information security, cybersecurity and privacy protection — Evaluation criteria for IT security — Part 2: Security functional components  (Note that the comments has been made based on the text of Common Criteria for Information Technology Security Evaluation – Part 2: Security functional components, November 2022, CC:2022 Revision 1, CCMB-2022-11-002)</vt:lpstr>
      <vt:lpstr>CC:2022 Part 2 Comments (1)</vt:lpstr>
      <vt:lpstr>CC:2022 Part 2 Comments (2)</vt:lpstr>
      <vt:lpstr>CC:2022 Part 2 Comments (3)</vt:lpstr>
      <vt:lpstr>CC:2022 Part 2 Comments (4)</vt:lpstr>
      <vt:lpstr>CC:2022 Part 2 Comments (5)</vt:lpstr>
      <vt:lpstr>CC:2022 Part 2 Comments (6)</vt:lpstr>
      <vt:lpstr>Comments on ISO/IEC 15408-3:2022 Information security, cybersecurity and privacy protection — Evaluation criteria for IT security — Part 3: Security assurance components  (Note that the comments has been made based on the text of Common Criteria for Information Technology Security Evaluation – Part 3: Security assurance components, November 2022, CC:2022 Revision 1, CCMB-2022-11-003)</vt:lpstr>
      <vt:lpstr>CC:2022 Part 3 Comments (1)</vt:lpstr>
      <vt:lpstr>CC:2022 Part 3 Comments (2)</vt:lpstr>
      <vt:lpstr>CC:2022 Part 3 Comments (3)</vt:lpstr>
      <vt:lpstr>CCUF ISO Project  (CfC for CC:2022/CEM:2022)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CC:2022 Part2/Part3 Comments</dc:title>
  <dc:creator>Lee, Kwangwoo (Security Master Architect)</dc:creator>
  <cp:lastModifiedBy>Lee, Kwangwoo</cp:lastModifiedBy>
  <cp:revision>10</cp:revision>
  <dcterms:created xsi:type="dcterms:W3CDTF">2023-02-24T04:07:51Z</dcterms:created>
  <dcterms:modified xsi:type="dcterms:W3CDTF">2023-04-17T12:26:21Z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0x01010045806776082F7C409DCF4E94DB5AEA0F</vt:lpwstr>
  </property>
</Properties>
</file>